
<file path=[Content_Types].xml><?xml version="1.0" encoding="utf-8"?>
<Types xmlns="http://schemas.openxmlformats.org/package/2006/content-types">
  <Default Extension="avif" ContentType="image/avif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5.jpg" ContentType="image/jpeg"/>
  <Override PartName="/ppt/media/image16.jpg" ContentType="image/jpeg"/>
  <Override PartName="/ppt/media/image27.jpg" ContentType="image/jpeg"/>
  <Override PartName="/ppt/media/image31.jpg" ContentType="image/jpeg"/>
  <Override PartName="/ppt/notesSlides/notesSlide1.xml" ContentType="application/vnd.openxmlformats-officedocument.presentationml.notesSlide+xml"/>
  <Override PartName="/ppt/media/image37.jpg" ContentType="image/jpeg"/>
  <Override PartName="/ppt/media/image40.jpg" ContentType="image/jpeg"/>
  <Override PartName="/ppt/media/image4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79" r:id="rId6"/>
    <p:sldId id="260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70" r:id="rId15"/>
    <p:sldId id="271" r:id="rId16"/>
    <p:sldId id="273" r:id="rId17"/>
    <p:sldId id="274" r:id="rId18"/>
    <p:sldId id="272" r:id="rId19"/>
    <p:sldId id="281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B7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8D57D-E261-47D8-B9C5-CE57E5DB6507}" type="datetimeFigureOut">
              <a:rPr lang="en-IN" smtClean="0"/>
              <a:t>09-07-2025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B2F51-915F-4537-BDBE-4583713978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4411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B2F51-915F-4537-BDBE-458371397841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200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640A6-EF5E-B457-AB52-DD0519038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EF7C6E-C117-0C3F-2560-C7D827D84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28E10-7CE7-06ED-202C-5C2A64AEC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11DC-EEED-4595-BC8F-470EB9C6E950}" type="datetimeFigureOut">
              <a:rPr lang="en-IN" smtClean="0"/>
              <a:t>09-07-2025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AF6A5-6285-E6EC-6C3A-893CD9A9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10308-9EA9-8FED-CABF-FE1D5C913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4BC-BF3A-4798-92BA-4578C0B55CD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8791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BC13-265C-265E-C2A5-1200A0349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CDC804-F1BC-36E5-188C-261B88F45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E95E8-7084-7229-A246-C4AF45853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11DC-EEED-4595-BC8F-470EB9C6E950}" type="datetimeFigureOut">
              <a:rPr lang="en-IN" smtClean="0"/>
              <a:t>09-07-2025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C6107-7F44-500E-11F6-8ACC3D8C8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9012-7530-B9F4-B295-94B0EA32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4BC-BF3A-4798-92BA-4578C0B55CD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29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B11449-B4A9-29CE-BFB9-A6C687AD1E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EE644A-B128-050E-0A75-DDE1D9047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4248-F358-D5DF-1701-41FA2852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11DC-EEED-4595-BC8F-470EB9C6E950}" type="datetimeFigureOut">
              <a:rPr lang="en-IN" smtClean="0"/>
              <a:t>09-07-2025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35B71-3DA9-06C3-7C8D-36D0C3E53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6681A-BB48-1B9C-550B-7F9A221A0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4BC-BF3A-4798-92BA-4578C0B55CD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723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0A24A-15FF-41BF-A596-C9ACFC338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3AD1F-F765-2C5E-19B2-E9E8F8C27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3101C-8E62-EA71-B75D-38A8BDDA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11DC-EEED-4595-BC8F-470EB9C6E950}" type="datetimeFigureOut">
              <a:rPr lang="en-IN" smtClean="0"/>
              <a:t>09-07-2025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40235-18F2-4711-3B49-9EB3F6CA5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A2335-AA38-DC98-F3D7-2E7A5E02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4BC-BF3A-4798-92BA-4578C0B55CD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906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7E7F3-0B72-4459-930E-87CC36B6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60217-643F-962C-0DB1-671518422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86EE5-D468-BF6E-C143-AC8024D1F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11DC-EEED-4595-BC8F-470EB9C6E950}" type="datetimeFigureOut">
              <a:rPr lang="en-IN" smtClean="0"/>
              <a:t>09-07-2025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A0C1-A526-FAE3-D965-76AA4C24B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9C71B-D238-E149-EE94-273C644D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4BC-BF3A-4798-92BA-4578C0B55CD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2989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2A8CC-4FE4-FC04-45D7-ADD14A230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F5B74-ABF0-1DAB-D486-7CB192C1BA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25473E-F88E-F8BB-F03E-A998C9AF4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63690-849E-89B9-D67A-1AA73A7E5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11DC-EEED-4595-BC8F-470EB9C6E950}" type="datetimeFigureOut">
              <a:rPr lang="en-IN" smtClean="0"/>
              <a:t>09-07-2025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16033-0C58-A2C9-3ADB-A2BD0FF2F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90474B-653D-E3FD-26DF-E3B25586F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4BC-BF3A-4798-92BA-4578C0B55CD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866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CA2A2-175B-5C8A-A20C-FE04BCA49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6F05A-F6A6-560C-188D-F64D0C9A7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312AF-CFCD-D8B4-2843-B05B65F01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0DC0B2-ECF6-D551-04B0-A214DCB1E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F9C94C-3E91-2606-6025-C53C94D101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D68564-AC28-208A-F191-2D2BBAB54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11DC-EEED-4595-BC8F-470EB9C6E950}" type="datetimeFigureOut">
              <a:rPr lang="en-IN" smtClean="0"/>
              <a:t>09-07-2025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E8BFB-918A-5F31-BD9A-FAD59C03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EAF943-1C8C-47CF-1BF4-B8FC174C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4BC-BF3A-4798-92BA-4578C0B55CD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955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57400-573C-D754-258F-516DE69BA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35E48-40EF-33F9-9CB2-FCBF989A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11DC-EEED-4595-BC8F-470EB9C6E950}" type="datetimeFigureOut">
              <a:rPr lang="en-IN" smtClean="0"/>
              <a:t>09-07-2025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52CF1-92D7-0970-F625-DADC86158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79F72D-BA93-B334-7EC8-CE76D0666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4BC-BF3A-4798-92BA-4578C0B55CD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5592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0C5671-E478-8227-3FA3-B5E781C21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11DC-EEED-4595-BC8F-470EB9C6E950}" type="datetimeFigureOut">
              <a:rPr lang="en-IN" smtClean="0"/>
              <a:t>09-07-2025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1B906C-AAF9-E333-F346-B1A9703F4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57878-EEAE-87D6-0385-5EEFED53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4BC-BF3A-4798-92BA-4578C0B55CD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5830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0931-FD78-FD04-90F0-AECC32DAD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44241-D571-F278-654B-D632433A5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7C27-7B63-9BD4-AD63-524A26777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43025-C35E-4B3F-171B-6374A0AC8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11DC-EEED-4595-BC8F-470EB9C6E950}" type="datetimeFigureOut">
              <a:rPr lang="en-IN" smtClean="0"/>
              <a:t>09-07-2025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F21B6-BA4A-26D5-478C-D6FDF37EA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ED276-D704-85C5-DD88-FA8FB105A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4BC-BF3A-4798-92BA-4578C0B55CD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377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91DF5-EFC0-EC45-94F6-B10CB7521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57E871-306B-5AC8-81BA-88CA176E7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166901-6FF7-01B2-15DF-E0021D188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D7DAB-AFC8-18BE-8257-E843E2D02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11DC-EEED-4595-BC8F-470EB9C6E950}" type="datetimeFigureOut">
              <a:rPr lang="en-IN" smtClean="0"/>
              <a:t>09-07-2025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B555A-C6C9-0022-2AEC-C88037023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8F8D9-47A8-D46D-1DA9-66C9D4A46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AB4BC-BF3A-4798-92BA-4578C0B55CD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4348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91A890-3207-03E1-ABE6-7BF2770F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B32BA-6D9B-B6DA-D6E4-F6C05E5EF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FC7B7-CFE2-6312-4C4C-E8D0A1EB0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411DC-EEED-4595-BC8F-470EB9C6E950}" type="datetimeFigureOut">
              <a:rPr lang="en-IN" smtClean="0"/>
              <a:t>09-07-2025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1B88C-0002-633A-394F-45A48D115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57BDD-4EBE-00B9-02D0-FA23623A4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AB4BC-BF3A-4798-92BA-4578C0B55CD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974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av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5C0534-9637-A6E8-2CE8-5575014F0E95}"/>
              </a:ext>
            </a:extLst>
          </p:cNvPr>
          <p:cNvSpPr/>
          <p:nvPr/>
        </p:nvSpPr>
        <p:spPr>
          <a:xfrm>
            <a:off x="833181" y="115980"/>
            <a:ext cx="105256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HARDWARE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exend" pitchFamily="2" charset="0"/>
            </a:endParaRPr>
          </a:p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DESIGN &amp; MANUFACTURING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59EE7-BD97-4242-01C2-E4C3AB542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48" y="2479455"/>
            <a:ext cx="5152103" cy="3864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C9332D-E7AD-AB7B-F5A8-860F3A1FD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297" y="6010523"/>
            <a:ext cx="1189703" cy="84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46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93A198-5158-770C-DCAF-0E1E3C0CB321}"/>
              </a:ext>
            </a:extLst>
          </p:cNvPr>
          <p:cNvSpPr txBox="1"/>
          <p:nvPr/>
        </p:nvSpPr>
        <p:spPr>
          <a:xfrm>
            <a:off x="3048000" y="32661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Competitor Study</a:t>
            </a:r>
          </a:p>
        </p:txBody>
      </p:sp>
      <p:pic>
        <p:nvPicPr>
          <p:cNvPr id="5122" name="Picture 2" descr="Overview | Adafruit ESP32-C6 Feather | Adafruit Learning System">
            <a:extLst>
              <a:ext uri="{FF2B5EF4-FFF2-40B4-BE49-F238E27FC236}">
                <a16:creationId xmlns:a16="http://schemas.microsoft.com/office/drawing/2014/main" id="{FC008194-6CEA-E5A5-A5DF-22D6F205D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7" y="2387395"/>
            <a:ext cx="2777614" cy="208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ntroduction - SparkFun Thing Plus - ESP32-C6">
            <a:extLst>
              <a:ext uri="{FF2B5EF4-FFF2-40B4-BE49-F238E27FC236}">
                <a16:creationId xmlns:a16="http://schemas.microsoft.com/office/drawing/2014/main" id="{6E2D4001-97F6-3CE3-D6B5-07E3223CA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823" y="2023913"/>
            <a:ext cx="2865129" cy="286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XIAO ESP32C6 Microcontroller (MCU) - Seeed Studio | Mouser">
            <a:extLst>
              <a:ext uri="{FF2B5EF4-FFF2-40B4-BE49-F238E27FC236}">
                <a16:creationId xmlns:a16="http://schemas.microsoft.com/office/drawing/2014/main" id="{4C81730D-A354-40C9-5128-2D612DF4A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37144"/>
            <a:ext cx="2598868" cy="188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E389E8-EFA8-98B8-4264-E0BC7F138A42}"/>
              </a:ext>
            </a:extLst>
          </p:cNvPr>
          <p:cNvSpPr txBox="1"/>
          <p:nvPr/>
        </p:nvSpPr>
        <p:spPr>
          <a:xfrm>
            <a:off x="1095507" y="4704376"/>
            <a:ext cx="1022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~ 1800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0F05B-3424-0D68-2069-172CBA385365}"/>
              </a:ext>
            </a:extLst>
          </p:cNvPr>
          <p:cNvSpPr txBox="1"/>
          <p:nvPr/>
        </p:nvSpPr>
        <p:spPr>
          <a:xfrm>
            <a:off x="4003305" y="4704376"/>
            <a:ext cx="1022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~ 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2000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417E5-FD7C-2CEB-6007-ED2C68D45AC1}"/>
              </a:ext>
            </a:extLst>
          </p:cNvPr>
          <p:cNvSpPr txBox="1"/>
          <p:nvPr/>
        </p:nvSpPr>
        <p:spPr>
          <a:xfrm>
            <a:off x="7065263" y="4675849"/>
            <a:ext cx="1022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n w="0"/>
                <a:solidFill>
                  <a:srgbClr val="0BB7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~ </a:t>
            </a:r>
            <a:r>
              <a:rPr lang="en-US" b="1" dirty="0">
                <a:ln w="0"/>
                <a:solidFill>
                  <a:srgbClr val="0BB7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533</a:t>
            </a:r>
            <a:endParaRPr lang="en-IN" dirty="0">
              <a:solidFill>
                <a:srgbClr val="0BB7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5B3C1F-C60A-7A21-904A-E059855158E8}"/>
              </a:ext>
            </a:extLst>
          </p:cNvPr>
          <p:cNvSpPr txBox="1"/>
          <p:nvPr/>
        </p:nvSpPr>
        <p:spPr>
          <a:xfrm>
            <a:off x="10137058" y="4649421"/>
            <a:ext cx="1022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~ 643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13" name="AutoShape 10">
            <a:extLst>
              <a:ext uri="{FF2B5EF4-FFF2-40B4-BE49-F238E27FC236}">
                <a16:creationId xmlns:a16="http://schemas.microsoft.com/office/drawing/2014/main" id="{530BF64E-E246-6FE7-CCA7-F8E66E0B27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BA7C74-F137-02E6-621D-EC33D14B2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729" y="2208579"/>
            <a:ext cx="2433485" cy="2433485"/>
          </a:xfrm>
          <a:prstGeom prst="rect">
            <a:avLst/>
          </a:prstGeom>
        </p:spPr>
      </p:pic>
      <p:pic>
        <p:nvPicPr>
          <p:cNvPr id="5132" name="Picture 12" descr="Soccer Goal GIFs | Tenor">
            <a:extLst>
              <a:ext uri="{FF2B5EF4-FFF2-40B4-BE49-F238E27FC236}">
                <a16:creationId xmlns:a16="http://schemas.microsoft.com/office/drawing/2014/main" id="{F1F59BD5-EA24-8177-8CDC-8E9AD418F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790" y="5455064"/>
            <a:ext cx="209550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52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CA63D9-5A66-B41D-6A0C-74A0DE5B98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279"/>
          <a:stretch/>
        </p:blipFill>
        <p:spPr>
          <a:xfrm>
            <a:off x="1134604" y="811161"/>
            <a:ext cx="9922792" cy="57890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664E5F-98E1-C191-ADE2-063B0B808F7C}"/>
              </a:ext>
            </a:extLst>
          </p:cNvPr>
          <p:cNvSpPr txBox="1"/>
          <p:nvPr/>
        </p:nvSpPr>
        <p:spPr>
          <a:xfrm>
            <a:off x="2900516" y="45443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Feature Breakdown</a:t>
            </a:r>
          </a:p>
        </p:txBody>
      </p:sp>
    </p:spTree>
    <p:extLst>
      <p:ext uri="{BB962C8B-B14F-4D97-AF65-F5344CB8AC3E}">
        <p14:creationId xmlns:p14="http://schemas.microsoft.com/office/powerpoint/2010/main" val="3344148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425DBB-7DFF-A453-ECC2-FD69BD82F297}"/>
              </a:ext>
            </a:extLst>
          </p:cNvPr>
          <p:cNvSpPr txBox="1"/>
          <p:nvPr/>
        </p:nvSpPr>
        <p:spPr>
          <a:xfrm>
            <a:off x="2472813" y="238121"/>
            <a:ext cx="7246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Parts Selection – </a:t>
            </a:r>
            <a:r>
              <a:rPr lang="en-US" sz="3600" b="1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#Secret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26D480-98A4-3E58-319A-881297D34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29" y="1419276"/>
            <a:ext cx="9674942" cy="508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92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5493C7-96F3-B927-1A59-DBE25E418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67" y="422787"/>
            <a:ext cx="6561480" cy="62139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8569BF-6E5A-D4F0-97BD-E7611FDC1DD1}"/>
              </a:ext>
            </a:extLst>
          </p:cNvPr>
          <p:cNvSpPr txBox="1"/>
          <p:nvPr/>
        </p:nvSpPr>
        <p:spPr>
          <a:xfrm>
            <a:off x="8325467" y="1091380"/>
            <a:ext cx="2821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solidFill>
                  <a:schemeClr val="accent1"/>
                </a:solidFill>
              </a:rPr>
              <a:t>https://www.youtube.com/watch?v=0gfi7CeLzbg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B3906F-0DC6-EA66-0856-3B5DB297D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54" y="1941871"/>
            <a:ext cx="2974258" cy="297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41E81C-6D41-3DE5-7C5D-E45197A37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58" y="674319"/>
            <a:ext cx="8644483" cy="61127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2909E4-B5B4-B3F6-8B66-C273C576D471}"/>
              </a:ext>
            </a:extLst>
          </p:cNvPr>
          <p:cNvSpPr txBox="1"/>
          <p:nvPr/>
        </p:nvSpPr>
        <p:spPr>
          <a:xfrm>
            <a:off x="2379406" y="218457"/>
            <a:ext cx="7914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Design Optimization – </a:t>
            </a:r>
            <a:r>
              <a:rPr lang="en-US" sz="3600" b="1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#Secret 2</a:t>
            </a:r>
          </a:p>
        </p:txBody>
      </p:sp>
    </p:spTree>
    <p:extLst>
      <p:ext uri="{BB962C8B-B14F-4D97-AF65-F5344CB8AC3E}">
        <p14:creationId xmlns:p14="http://schemas.microsoft.com/office/powerpoint/2010/main" val="1110665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4D850B-DF91-3495-C114-B857024CB59B}"/>
              </a:ext>
            </a:extLst>
          </p:cNvPr>
          <p:cNvSpPr txBox="1"/>
          <p:nvPr/>
        </p:nvSpPr>
        <p:spPr>
          <a:xfrm>
            <a:off x="1902542" y="267618"/>
            <a:ext cx="8386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Design 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Optimization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 in </a:t>
            </a:r>
            <a:r>
              <a:rPr lang="en-US" sz="3200" b="1" dirty="0">
                <a:ln w="0"/>
                <a:solidFill>
                  <a:srgbClr val="0BB7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GLYPH</a:t>
            </a:r>
            <a:endParaRPr lang="en-IN" sz="3200" dirty="0">
              <a:solidFill>
                <a:srgbClr val="0BB7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237CC6-8602-472C-C0B5-F2497DAA061E}"/>
              </a:ext>
            </a:extLst>
          </p:cNvPr>
          <p:cNvSpPr txBox="1"/>
          <p:nvPr/>
        </p:nvSpPr>
        <p:spPr>
          <a:xfrm>
            <a:off x="147483" y="1339333"/>
            <a:ext cx="708905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Drop in Replacement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exend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Used Commonly available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exend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Placement of the components on the same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exend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Try to use same passive throughout the circuit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exend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Try to use The hardware feature to fullest – Push things to firmware!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exend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exend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6EC87B-CA06-FD73-3310-7B8FCD55D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t="10751" r="6203" b="1053"/>
          <a:stretch/>
        </p:blipFill>
        <p:spPr>
          <a:xfrm>
            <a:off x="7457638" y="1427642"/>
            <a:ext cx="4439394" cy="44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05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D3DD6B-E975-9E67-F6F0-F8F43E270FE5}"/>
              </a:ext>
            </a:extLst>
          </p:cNvPr>
          <p:cNvSpPr txBox="1"/>
          <p:nvPr/>
        </p:nvSpPr>
        <p:spPr>
          <a:xfrm>
            <a:off x="1976284" y="321054"/>
            <a:ext cx="8239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DO THIS SAVE MORE!! - </a:t>
            </a:r>
            <a:r>
              <a:rPr lang="en-US" sz="3600" b="1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#Secret 3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 </a:t>
            </a:r>
            <a:endParaRPr lang="en-IN" sz="3600" dirty="0">
              <a:solidFill>
                <a:srgbClr val="0BB7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30249A-C8B8-29B9-D6DB-D20E2C171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593" y="1622276"/>
            <a:ext cx="4474271" cy="4419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23F46F-7580-5AFF-C1A9-10C514644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820" y="2635045"/>
            <a:ext cx="3094703" cy="3094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979DF5-F4A0-CECA-7B89-8CB53A1CA54A}"/>
              </a:ext>
            </a:extLst>
          </p:cNvPr>
          <p:cNvSpPr txBox="1"/>
          <p:nvPr/>
        </p:nvSpPr>
        <p:spPr>
          <a:xfrm>
            <a:off x="7623983" y="1850611"/>
            <a:ext cx="36176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solidFill>
                  <a:schemeClr val="accent1"/>
                </a:solidFill>
              </a:rPr>
              <a:t>https://www.youtube.com/watch?v=OwbWVQkONH4</a:t>
            </a:r>
          </a:p>
        </p:txBody>
      </p:sp>
    </p:spTree>
    <p:extLst>
      <p:ext uri="{BB962C8B-B14F-4D97-AF65-F5344CB8AC3E}">
        <p14:creationId xmlns:p14="http://schemas.microsoft.com/office/powerpoint/2010/main" val="76150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90D3C8-3C82-F850-E761-E09C42234CF4}"/>
              </a:ext>
            </a:extLst>
          </p:cNvPr>
          <p:cNvSpPr txBox="1"/>
          <p:nvPr/>
        </p:nvSpPr>
        <p:spPr>
          <a:xfrm>
            <a:off x="1740309" y="336444"/>
            <a:ext cx="87113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AUTOMATE EVERYTHING </a:t>
            </a:r>
            <a:r>
              <a:rPr lang="en-US" sz="3600" b="1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#Secret 4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 </a:t>
            </a:r>
            <a:endParaRPr lang="en-IN" sz="3600" dirty="0">
              <a:solidFill>
                <a:srgbClr val="0BB7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FDFE6A-B8E9-3C54-09CB-BDEC6605D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2" b="40932"/>
          <a:stretch/>
        </p:blipFill>
        <p:spPr>
          <a:xfrm>
            <a:off x="6331975" y="1838631"/>
            <a:ext cx="3992136" cy="3632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F30C22-95EE-6CC7-98D7-D2A3B2EA0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0" b="20230"/>
          <a:stretch/>
        </p:blipFill>
        <p:spPr>
          <a:xfrm>
            <a:off x="2015373" y="1838631"/>
            <a:ext cx="3166467" cy="36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95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8E3591-125E-A243-ED2A-98459C12D294}"/>
              </a:ext>
            </a:extLst>
          </p:cNvPr>
          <p:cNvSpPr txBox="1"/>
          <p:nvPr/>
        </p:nvSpPr>
        <p:spPr>
          <a:xfrm>
            <a:off x="1189704" y="257785"/>
            <a:ext cx="956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Finding Manufacturer </a:t>
            </a:r>
            <a:r>
              <a:rPr lang="en-US" sz="3600" b="1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#Secret 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138F36-0A37-0D60-D222-2D338D5BF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260" y="1461476"/>
            <a:ext cx="2137480" cy="2137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231808-374B-5905-12E6-DB509B0B411E}"/>
              </a:ext>
            </a:extLst>
          </p:cNvPr>
          <p:cNvSpPr txBox="1"/>
          <p:nvPr/>
        </p:nvSpPr>
        <p:spPr>
          <a:xfrm>
            <a:off x="1179872" y="5124753"/>
            <a:ext cx="1979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FABRICATION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C375D1-7ACE-EFF1-C6C6-E7A505EEE6A6}"/>
              </a:ext>
            </a:extLst>
          </p:cNvPr>
          <p:cNvSpPr txBox="1"/>
          <p:nvPr/>
        </p:nvSpPr>
        <p:spPr>
          <a:xfrm>
            <a:off x="4271215" y="5124753"/>
            <a:ext cx="1979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PROCURMENT</a:t>
            </a:r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998D68-9BFE-2831-6DD8-FFA7459FEC5C}"/>
              </a:ext>
            </a:extLst>
          </p:cNvPr>
          <p:cNvSpPr txBox="1"/>
          <p:nvPr/>
        </p:nvSpPr>
        <p:spPr>
          <a:xfrm>
            <a:off x="7372909" y="5122605"/>
            <a:ext cx="14128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ASSEMBLY</a:t>
            </a:r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0EBFF6-47FE-A775-411A-AF04F1FF52DB}"/>
              </a:ext>
            </a:extLst>
          </p:cNvPr>
          <p:cNvSpPr txBox="1"/>
          <p:nvPr/>
        </p:nvSpPr>
        <p:spPr>
          <a:xfrm>
            <a:off x="9908210" y="5122605"/>
            <a:ext cx="1285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TESTING</a:t>
            </a:r>
            <a:endParaRPr lang="en-IN" dirty="0"/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7121A262-DD34-91CA-7289-456831000283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 rot="5400000">
            <a:off x="4915525" y="3944277"/>
            <a:ext cx="1525797" cy="835155"/>
          </a:xfrm>
          <a:prstGeom prst="bentConnector3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1500E87-62BF-398C-BEC8-E51D9AF7B21D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rot="16200000" flipH="1">
            <a:off x="6325847" y="3369108"/>
            <a:ext cx="1523649" cy="1983343"/>
          </a:xfrm>
          <a:prstGeom prst="bentConnector3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9F9FF451-B946-3CD5-2E52-5A1F993391A9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rot="5400000">
            <a:off x="3369853" y="2398605"/>
            <a:ext cx="1525797" cy="3926498"/>
          </a:xfrm>
          <a:prstGeom prst="bentConnector3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25444204-88E2-2C51-F495-DC414F3E9D06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 rot="16200000" flipH="1">
            <a:off x="7561768" y="2133187"/>
            <a:ext cx="1523649" cy="4455185"/>
          </a:xfrm>
          <a:prstGeom prst="bentConnector3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05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otherboard | Definition, History, &amp; Facts | Britannica">
            <a:extLst>
              <a:ext uri="{FF2B5EF4-FFF2-40B4-BE49-F238E27FC236}">
                <a16:creationId xmlns:a16="http://schemas.microsoft.com/office/drawing/2014/main" id="{0B93FA8A-F1EA-8175-4CE3-5081F1F24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24" y="1997198"/>
            <a:ext cx="6193349" cy="411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068E47-0838-EA6E-67DB-4938B2A9E82D}"/>
              </a:ext>
            </a:extLst>
          </p:cNvPr>
          <p:cNvSpPr txBox="1"/>
          <p:nvPr/>
        </p:nvSpPr>
        <p:spPr>
          <a:xfrm>
            <a:off x="1189704" y="257785"/>
            <a:ext cx="95667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JOB MARKET &amp; </a:t>
            </a:r>
          </a:p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SCOPE FOR PCB / PRODUCT DESIGN</a:t>
            </a:r>
            <a:endParaRPr lang="en-US" sz="3600" b="1" dirty="0">
              <a:ln w="0"/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exend" pitchFamily="2" charset="0"/>
            </a:endParaRPr>
          </a:p>
        </p:txBody>
      </p:sp>
      <p:pic>
        <p:nvPicPr>
          <p:cNvPr id="1026" name="Picture 2" descr="Nine Dot Connects » On-Topic High Speed Design, Nine Dot Connects, 9dot,  NDC, NineDot, 9dotconnects">
            <a:extLst>
              <a:ext uri="{FF2B5EF4-FFF2-40B4-BE49-F238E27FC236}">
                <a16:creationId xmlns:a16="http://schemas.microsoft.com/office/drawing/2014/main" id="{E385A925-B72C-AE2F-34FB-FD6A591B1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4" y="1976916"/>
            <a:ext cx="4664485" cy="415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653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9D2C27-26FF-3EB1-FECD-A1ED6262B613}"/>
              </a:ext>
            </a:extLst>
          </p:cNvPr>
          <p:cNvSpPr txBox="1"/>
          <p:nvPr/>
        </p:nvSpPr>
        <p:spPr>
          <a:xfrm>
            <a:off x="3048000" y="2921168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ME..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39E67-9D21-62CE-60A9-59376D1E9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297" y="6010523"/>
            <a:ext cx="1189703" cy="847478"/>
          </a:xfrm>
          <a:prstGeom prst="rect">
            <a:avLst/>
          </a:prstGeom>
        </p:spPr>
      </p:pic>
      <p:pic>
        <p:nvPicPr>
          <p:cNvPr id="1026" name="Picture 2" descr="S P DC MOTOR WITH FAN KIT(DIY PROJECT KIT FOR KIDS/School Science and  Robotic projects) : Amazon.in: Toys &amp; Games">
            <a:extLst>
              <a:ext uri="{FF2B5EF4-FFF2-40B4-BE49-F238E27FC236}">
                <a16:creationId xmlns:a16="http://schemas.microsoft.com/office/drawing/2014/main" id="{C143396D-729C-9967-27A8-5BE14C2E6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15" y="2144627"/>
            <a:ext cx="3976384" cy="256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mote car repair | Wireless remote control car repairing in tamil |Please  Subscribe நண்பா! - YouTube">
            <a:extLst>
              <a:ext uri="{FF2B5EF4-FFF2-40B4-BE49-F238E27FC236}">
                <a16:creationId xmlns:a16="http://schemas.microsoft.com/office/drawing/2014/main" id="{6DE2D984-CC52-9B40-168B-DDE984A4C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" r="-5325"/>
          <a:stretch/>
        </p:blipFill>
        <p:spPr bwMode="auto">
          <a:xfrm>
            <a:off x="7519603" y="2150297"/>
            <a:ext cx="4555101" cy="256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6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59CB6E-2AD2-02CD-30B4-C67CA4E22802}"/>
              </a:ext>
            </a:extLst>
          </p:cNvPr>
          <p:cNvSpPr txBox="1"/>
          <p:nvPr/>
        </p:nvSpPr>
        <p:spPr>
          <a:xfrm>
            <a:off x="3048000" y="3142913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0BB7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THANK YOU!!</a:t>
            </a:r>
            <a:endParaRPr lang="en-IN" sz="6600" dirty="0">
              <a:solidFill>
                <a:srgbClr val="0BB7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40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5DE077-EC69-036E-66F9-1BF1D9EE3299}"/>
              </a:ext>
            </a:extLst>
          </p:cNvPr>
          <p:cNvSpPr txBox="1"/>
          <p:nvPr/>
        </p:nvSpPr>
        <p:spPr>
          <a:xfrm>
            <a:off x="-249086" y="17507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RESEARCH  &amp; DEVELOPMENT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exen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4E4202-2DEF-0D52-FDB4-2AD9FB3CC246}"/>
              </a:ext>
            </a:extLst>
          </p:cNvPr>
          <p:cNvSpPr txBox="1"/>
          <p:nvPr/>
        </p:nvSpPr>
        <p:spPr>
          <a:xfrm>
            <a:off x="6551882" y="170556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PROTOTYPING &amp; PRODUCT DESIGN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exen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36485-7DF1-C2FA-8312-2C29699E064B}"/>
              </a:ext>
            </a:extLst>
          </p:cNvPr>
          <p:cNvSpPr txBox="1"/>
          <p:nvPr/>
        </p:nvSpPr>
        <p:spPr>
          <a:xfrm>
            <a:off x="-290052" y="3977422"/>
            <a:ext cx="63860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RAPID PROTOTYPING &amp; MANUFACTURING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Lexend" pitchFamily="2" charset="0"/>
            </a:endParaRPr>
          </a:p>
        </p:txBody>
      </p:sp>
      <p:pic>
        <p:nvPicPr>
          <p:cNvPr id="2050" name="Picture 2" descr="B-Automate">
            <a:extLst>
              <a:ext uri="{FF2B5EF4-FFF2-40B4-BE49-F238E27FC236}">
                <a16:creationId xmlns:a16="http://schemas.microsoft.com/office/drawing/2014/main" id="{8108CC33-D4BD-9492-3A22-1DA75B573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154" y="1897658"/>
            <a:ext cx="890688" cy="66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9E23E0-BED6-C776-1B39-F5E14703F4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139"/>
          <a:stretch/>
        </p:blipFill>
        <p:spPr>
          <a:xfrm>
            <a:off x="1444095" y="723517"/>
            <a:ext cx="2709638" cy="18568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0A6284-9A5D-7D92-3E46-AD53FDF78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0" t="5783" r="28952" b="3737"/>
          <a:stretch/>
        </p:blipFill>
        <p:spPr>
          <a:xfrm>
            <a:off x="8451858" y="2219631"/>
            <a:ext cx="2296047" cy="2418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E2E946-E9D0-5F31-222C-BD25DA1C5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020" y="3893625"/>
            <a:ext cx="714213" cy="7174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461DA0-2293-4A56-3D7A-DE462318C6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870" b="33561"/>
          <a:stretch/>
        </p:blipFill>
        <p:spPr>
          <a:xfrm>
            <a:off x="1444095" y="4554492"/>
            <a:ext cx="2895335" cy="21364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ABF502-5716-DE4A-5983-E3B25B05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430" y="5751954"/>
            <a:ext cx="994401" cy="9944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10F067-8447-DF7B-EFB9-F1B7DBB2A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297" y="6010523"/>
            <a:ext cx="1189703" cy="84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8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CF282ED-4BF7-0BA8-E185-FDAB739B8E7C}"/>
              </a:ext>
            </a:extLst>
          </p:cNvPr>
          <p:cNvGrpSpPr/>
          <p:nvPr/>
        </p:nvGrpSpPr>
        <p:grpSpPr>
          <a:xfrm>
            <a:off x="3442840" y="1194615"/>
            <a:ext cx="5306319" cy="801332"/>
            <a:chOff x="3001941" y="221223"/>
            <a:chExt cx="5306319" cy="8013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365586-CF28-A69B-BA85-D86C8B2AE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661"/>
            <a:stretch/>
          </p:blipFill>
          <p:spPr>
            <a:xfrm>
              <a:off x="3001941" y="221223"/>
              <a:ext cx="891633" cy="80133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C2DDF1-BD88-E07D-E992-EC7749E77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3" t="22580" b="39729"/>
            <a:stretch/>
          </p:blipFill>
          <p:spPr>
            <a:xfrm>
              <a:off x="3903406" y="258934"/>
              <a:ext cx="4404854" cy="68496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3FF07CE-A4D9-03D5-899B-548606901FBD}"/>
              </a:ext>
            </a:extLst>
          </p:cNvPr>
          <p:cNvSpPr txBox="1"/>
          <p:nvPr/>
        </p:nvSpPr>
        <p:spPr>
          <a:xfrm>
            <a:off x="-329381" y="2767280"/>
            <a:ext cx="128507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Building India’s largest </a:t>
            </a:r>
          </a:p>
          <a:p>
            <a:pPr algn="ctr"/>
            <a:r>
              <a:rPr lang="en-US" sz="4000" b="1" dirty="0">
                <a:ln w="0"/>
                <a:solidFill>
                  <a:srgbClr val="0BB7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open source </a:t>
            </a:r>
          </a:p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hardware Ecosystem &amp; Community!</a:t>
            </a:r>
            <a:endParaRPr lang="en-IN" sz="11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286161-ADFA-8E66-639E-429E36BF2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297" y="6010523"/>
            <a:ext cx="1189703" cy="84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90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60494-C729-E1E8-B589-BC2707E5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800" b="1" dirty="0">
                <a:latin typeface="Lexend" pitchFamily="2" charset="0"/>
              </a:rPr>
              <a:t>WHY PCBCUPID?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592512-4DB0-9F97-9497-DFC611F01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297" y="6010523"/>
            <a:ext cx="1189703" cy="847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D47A26-342D-3423-1A86-6E1F3C568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795" y="1775107"/>
            <a:ext cx="2642420" cy="1792700"/>
          </a:xfrm>
          <a:prstGeom prst="rect">
            <a:avLst/>
          </a:prstGeom>
        </p:spPr>
      </p:pic>
      <p:pic>
        <p:nvPicPr>
          <p:cNvPr id="9220" name="Picture 4" descr="Seeed Studio - YouTube">
            <a:extLst>
              <a:ext uri="{FF2B5EF4-FFF2-40B4-BE49-F238E27FC236}">
                <a16:creationId xmlns:a16="http://schemas.microsoft.com/office/drawing/2014/main" id="{543D2A18-F2C9-061B-5E1F-2997A263A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903" y="1690688"/>
            <a:ext cx="2180304" cy="218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DAFRUIT Feather 32u4 Adalogger MCU Development Board 2795">
            <a:extLst>
              <a:ext uri="{FF2B5EF4-FFF2-40B4-BE49-F238E27FC236}">
                <a16:creationId xmlns:a16="http://schemas.microsoft.com/office/drawing/2014/main" id="{F03166A9-A592-F90C-8D3A-F1641B92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580" y="4354300"/>
            <a:ext cx="2642420" cy="207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4419CD-ABCF-C267-2D80-91C31033A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06" y="4463844"/>
            <a:ext cx="2172318" cy="188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33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12D152-764B-6E4F-7F0B-6D9BE6E51713}"/>
              </a:ext>
            </a:extLst>
          </p:cNvPr>
          <p:cNvSpPr txBox="1"/>
          <p:nvPr/>
        </p:nvSpPr>
        <p:spPr>
          <a:xfrm>
            <a:off x="589938" y="417162"/>
            <a:ext cx="6174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GLYPH – C3 / H2 / C6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47AB18-651B-DB07-CBA5-510588B28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t="10751" r="6203" b="1053"/>
          <a:stretch/>
        </p:blipFill>
        <p:spPr>
          <a:xfrm>
            <a:off x="825909" y="1554225"/>
            <a:ext cx="4572001" cy="4532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65BE32-6A30-CC06-5347-DCED29736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8"/>
          <a:stretch/>
        </p:blipFill>
        <p:spPr>
          <a:xfrm>
            <a:off x="6164824" y="1652545"/>
            <a:ext cx="5243952" cy="4258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22D69C-3CAA-59E3-C2D2-0529E3B9B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297" y="6010523"/>
            <a:ext cx="1189703" cy="84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98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90C292-C7C6-1A55-03BA-C2D7F5151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032" y="1204832"/>
            <a:ext cx="1814160" cy="1874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EEFFF2-BAAD-6364-DB6B-0BD951340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618" y="639096"/>
            <a:ext cx="3237422" cy="32374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9BCE93-1A58-C566-35E4-CE883E036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91" y="1335100"/>
            <a:ext cx="1614036" cy="16140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FC1109-1F32-4003-B910-9CB88DAB6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90" y="1335100"/>
            <a:ext cx="1614036" cy="16140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7FD5C8-8675-FDAA-18DC-F4A4C864F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072" y="3876518"/>
            <a:ext cx="1489554" cy="16158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BEFE52-B153-1C25-CB53-392F765E703C}"/>
              </a:ext>
            </a:extLst>
          </p:cNvPr>
          <p:cNvSpPr txBox="1"/>
          <p:nvPr/>
        </p:nvSpPr>
        <p:spPr>
          <a:xfrm>
            <a:off x="3519073" y="5490553"/>
            <a:ext cx="1489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AMPNICS</a:t>
            </a:r>
            <a:endParaRPr lang="en-IN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0AF6F4E-DB2A-A091-A40E-7BAFB306AD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108" y="4310920"/>
            <a:ext cx="2799735" cy="6516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17D2EA-6A78-30BF-ADB0-A0CD143CD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325" y="3725778"/>
            <a:ext cx="1809402" cy="18094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902CE7-8467-D716-F86C-5DB2F73CD5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82" y="3949037"/>
            <a:ext cx="1492432" cy="149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87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22C13C-5798-DCED-E0CF-B893FDE3D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729" y="1224428"/>
            <a:ext cx="5061155" cy="5061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03B396-0879-47CD-4162-7F23A41BD023}"/>
              </a:ext>
            </a:extLst>
          </p:cNvPr>
          <p:cNvSpPr txBox="1"/>
          <p:nvPr/>
        </p:nvSpPr>
        <p:spPr>
          <a:xfrm>
            <a:off x="3048000" y="32661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HARDWARE CASE 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1D8DC6-1034-C319-67AF-DD538C5E4919}"/>
              </a:ext>
            </a:extLst>
          </p:cNvPr>
          <p:cNvSpPr txBox="1"/>
          <p:nvPr/>
        </p:nvSpPr>
        <p:spPr>
          <a:xfrm>
            <a:off x="4921044" y="1311695"/>
            <a:ext cx="23499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GLYPH</a:t>
            </a:r>
            <a:endParaRPr lang="en-IN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4" name="Picture 2" descr="On the blog: An Easy Trick to Remembering M1R and M1L Increases">
            <a:extLst>
              <a:ext uri="{FF2B5EF4-FFF2-40B4-BE49-F238E27FC236}">
                <a16:creationId xmlns:a16="http://schemas.microsoft.com/office/drawing/2014/main" id="{AC121B82-164F-2B41-6664-CAA656FFD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416" y="5152594"/>
            <a:ext cx="1897779" cy="137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D383E5-B514-73FB-CD72-8ED4284A6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297" y="6010523"/>
            <a:ext cx="1189703" cy="84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2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A47AFC-F6A7-8331-7362-323C9E763E8A}"/>
              </a:ext>
            </a:extLst>
          </p:cNvPr>
          <p:cNvSpPr txBox="1"/>
          <p:nvPr/>
        </p:nvSpPr>
        <p:spPr>
          <a:xfrm>
            <a:off x="3048000" y="32661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Product Goal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02E071-32FE-6F7C-E1A1-9D5DEBE5C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16" y="1698522"/>
            <a:ext cx="4009103" cy="4009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01FD10-366D-36A8-2682-BEF4F5C594F2}"/>
              </a:ext>
            </a:extLst>
          </p:cNvPr>
          <p:cNvSpPr txBox="1"/>
          <p:nvPr/>
        </p:nvSpPr>
        <p:spPr>
          <a:xfrm>
            <a:off x="5216012" y="2579688"/>
            <a:ext cx="64647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MAKE IN INDIA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EASY TO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HIGHLY DOCUMENTED!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OPEN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exend" pitchFamily="2" charset="0"/>
              </a:rPr>
              <a:t>Competitive Pricing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FAE7E1-5E20-3A0D-341A-B2466AC03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297" y="6010523"/>
            <a:ext cx="1189703" cy="84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7153</TotalTime>
  <Words>184</Words>
  <Application>Microsoft Office PowerPoint</Application>
  <PresentationFormat>Widescreen</PresentationFormat>
  <Paragraphs>51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Lexend</vt:lpstr>
      <vt:lpstr>Office Theme</vt:lpstr>
      <vt:lpstr>PowerPoint Presentation</vt:lpstr>
      <vt:lpstr>PowerPoint Presentation</vt:lpstr>
      <vt:lpstr>PowerPoint Presentation</vt:lpstr>
      <vt:lpstr>PowerPoint Presentation</vt:lpstr>
      <vt:lpstr>WHY PCBCUPID?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Srinivasan M</dc:creator>
  <cp:lastModifiedBy>Srinivasan M</cp:lastModifiedBy>
  <cp:revision>3</cp:revision>
  <dcterms:created xsi:type="dcterms:W3CDTF">2025-01-24T08:18:28Z</dcterms:created>
  <dcterms:modified xsi:type="dcterms:W3CDTF">2025-07-09T10:45:14Z</dcterms:modified>
</cp:coreProperties>
</file>